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306" r:id="rId4"/>
    <p:sldId id="308" r:id="rId5"/>
    <p:sldId id="309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2" r:id="rId17"/>
    <p:sldId id="321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3" r:id="rId28"/>
    <p:sldId id="332" r:id="rId29"/>
    <p:sldId id="334" r:id="rId30"/>
    <p:sldId id="335" r:id="rId31"/>
    <p:sldId id="305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" t="33175" r="-74" b="4833"/>
          <a:stretch/>
        </p:blipFill>
        <p:spPr>
          <a:xfrm>
            <a:off x="-368220" y="-83976"/>
            <a:ext cx="12560220" cy="69419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F98-43DF-4E94-B1EA-7C919AEB24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096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F98-43DF-4E94-B1EA-7C919AEB24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659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F98-43DF-4E94-B1EA-7C919AEB24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983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F98-43DF-4E94-B1EA-7C919AEB24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974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F98-43DF-4E94-B1EA-7C919AEB24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710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F98-43DF-4E94-B1EA-7C919AEB24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075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F98-43DF-4E94-B1EA-7C919AEB24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095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F98-43DF-4E94-B1EA-7C919AEB24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729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F98-43DF-4E94-B1EA-7C919AEB24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751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F98-43DF-4E94-B1EA-7C919AEB24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949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A4F98-43DF-4E94-B1EA-7C919AEB24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50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CF4BF-A7E9-474C-874D-E149D178F4CA}" type="datetimeFigureOut">
              <a:rPr lang="en-CA" smtClean="0"/>
              <a:t>03/08/2018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A4F98-43DF-4E94-B1EA-7C919AEB247C}" type="slidenum">
              <a:rPr lang="en-CA" smtClean="0"/>
              <a:t>‹#›</a:t>
            </a:fld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25" y="6184417"/>
            <a:ext cx="895602" cy="48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6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DPA Lab #2: </a:t>
            </a:r>
            <a:r>
              <a:rPr lang="en-CA" dirty="0" err="1"/>
              <a:t>Resyncronization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Module 3.2 from ChipWhisperer.io</a:t>
            </a:r>
          </a:p>
          <a:p>
            <a:endParaRPr lang="en-CA" dirty="0"/>
          </a:p>
          <a:p>
            <a:endParaRPr lang="en-CA" dirty="0"/>
          </a:p>
          <a:p>
            <a:pPr algn="r"/>
            <a:r>
              <a:rPr lang="en-CA" dirty="0"/>
              <a:t>Trainer: </a:t>
            </a:r>
            <a:r>
              <a:rPr lang="en-CA" b="1" dirty="0"/>
              <a:t>Colin O’Flynn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11" y="6246367"/>
            <a:ext cx="895602" cy="48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403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004A6-48FD-4F4D-8283-32CEB23C0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Using Capture 1 as Test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019D42-B8AF-493C-9377-1FD3B5C99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662" y="1335466"/>
            <a:ext cx="8675141" cy="527653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FF758AC-E053-458A-A95C-97EBADB48287}"/>
              </a:ext>
            </a:extLst>
          </p:cNvPr>
          <p:cNvSpPr/>
          <p:nvPr/>
        </p:nvSpPr>
        <p:spPr>
          <a:xfrm>
            <a:off x="2395182" y="3800901"/>
            <a:ext cx="2674961" cy="2388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8E1B52-9868-4AD8-9864-72F1C6930767}"/>
              </a:ext>
            </a:extLst>
          </p:cNvPr>
          <p:cNvSpPr/>
          <p:nvPr/>
        </p:nvSpPr>
        <p:spPr>
          <a:xfrm>
            <a:off x="2395182" y="3421039"/>
            <a:ext cx="2674961" cy="2388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469372-89F4-40EC-8B36-22005FBA1988}"/>
              </a:ext>
            </a:extLst>
          </p:cNvPr>
          <p:cNvSpPr/>
          <p:nvPr/>
        </p:nvSpPr>
        <p:spPr>
          <a:xfrm>
            <a:off x="7105934" y="2342580"/>
            <a:ext cx="516341" cy="4961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6061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A45A6-63C7-4A7C-84C5-A312C8F69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Capture Jittery Traces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DCC60-A894-4678-9C8F-59F351AAF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Capture about 50 to 100 traces</a:t>
            </a:r>
          </a:p>
          <a:p>
            <a:r>
              <a:rPr lang="en-CA" dirty="0"/>
              <a:t>Be sure to adjust OFFSET to ‘0’, and TOTAL SAMPLES to ‘10000’ (to account for jitter)</a:t>
            </a:r>
          </a:p>
          <a:p>
            <a:pPr lvl="1"/>
            <a:r>
              <a:rPr lang="en-CA" dirty="0"/>
              <a:t>Either via GUI as in previous slide, or via command line:</a:t>
            </a:r>
          </a:p>
          <a:p>
            <a:pPr marL="457200" lvl="1" indent="0">
              <a:buNone/>
            </a:pPr>
            <a:r>
              <a:rPr lang="en-CA" dirty="0"/>
              <a:t>&gt;&gt;&gt; </a:t>
            </a:r>
            <a:r>
              <a:rPr lang="en-CA" dirty="0" err="1"/>
              <a:t>self.scope.adc.offset</a:t>
            </a:r>
            <a:r>
              <a:rPr lang="en-CA" dirty="0"/>
              <a:t> = 0</a:t>
            </a:r>
          </a:p>
          <a:p>
            <a:pPr marL="457200" lvl="1" indent="0">
              <a:buNone/>
            </a:pPr>
            <a:r>
              <a:rPr lang="en-CA" dirty="0"/>
              <a:t>&gt;&gt;&gt; </a:t>
            </a:r>
            <a:r>
              <a:rPr lang="en-CA" dirty="0" err="1"/>
              <a:t>self.scope.adc.samples</a:t>
            </a:r>
            <a:r>
              <a:rPr lang="en-CA" dirty="0"/>
              <a:t> = 10000</a:t>
            </a:r>
          </a:p>
        </p:txBody>
      </p:sp>
    </p:spTree>
    <p:extLst>
      <p:ext uri="{BB962C8B-B14F-4D97-AF65-F5344CB8AC3E}">
        <p14:creationId xmlns:p14="http://schemas.microsoft.com/office/powerpoint/2010/main" val="4069269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5D98E-A46B-4EA2-B5DA-411EB0FE8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Testing “</a:t>
            </a:r>
            <a:r>
              <a:rPr lang="en-CA" dirty="0" err="1"/>
              <a:t>raw”CPA</a:t>
            </a:r>
            <a:r>
              <a:rPr lang="en-CA" dirty="0"/>
              <a:t> Attack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60EDA6-0414-4E4D-B096-0B384FFF3D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7774" y="1423888"/>
            <a:ext cx="7036451" cy="5111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531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A0C1C-4C15-46D2-8F66-46C422423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Notice very poor correlation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C424FE-59ED-4F5E-ACA0-CF5E94355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618" y="1474197"/>
            <a:ext cx="9698764" cy="414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453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E21B0-C529-4101-9005-0F5575071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Testing Preprocessing: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0D25F-8C1A-4D8A-AF63-77654EAF8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Set Preprocessing Module </a:t>
            </a:r>
            <a:r>
              <a:rPr lang="en-CA" dirty="0" err="1"/>
              <a:t>ppmod</a:t>
            </a:r>
            <a:r>
              <a:rPr lang="en-CA" dirty="0"/>
              <a:t>[0] as Sum-of-Difference Realignment: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4D16B8-1D1F-4909-8CA7-32E146931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1128" y="3314835"/>
            <a:ext cx="5648992" cy="117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53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E21B0-C529-4101-9005-0F5575071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Testing Preprocessing: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0D25F-8C1A-4D8A-AF63-77654EAF8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 command line, set input source to module as our traces (this works if you ran that CPA attack example script):</a:t>
            </a:r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r>
              <a:rPr lang="en-CA" sz="3200" b="1" dirty="0"/>
              <a:t>&gt;&gt; </a:t>
            </a:r>
            <a:r>
              <a:rPr lang="en-CA" sz="3200" b="1" dirty="0" err="1"/>
              <a:t>self.ppmod</a:t>
            </a:r>
            <a:r>
              <a:rPr lang="en-CA" sz="3200" b="1" dirty="0"/>
              <a:t>[0].</a:t>
            </a:r>
            <a:r>
              <a:rPr lang="en-CA" sz="3200" b="1" dirty="0" err="1"/>
              <a:t>setTraceSource</a:t>
            </a:r>
            <a:r>
              <a:rPr lang="en-CA" sz="3200" b="1" dirty="0"/>
              <a:t>(traces)</a:t>
            </a:r>
          </a:p>
        </p:txBody>
      </p:sp>
    </p:spTree>
    <p:extLst>
      <p:ext uri="{BB962C8B-B14F-4D97-AF65-F5344CB8AC3E}">
        <p14:creationId xmlns:p14="http://schemas.microsoft.com/office/powerpoint/2010/main" val="1424126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E21B0-C529-4101-9005-0F5575071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Testing Preprocessing: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0D25F-8C1A-4D8A-AF63-77654EAF8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On ‘Results’ tab, scroll down to ‘Trace Output Plot’ 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BACF62-2850-43AD-80BC-1A2AC33F15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818" y="2466951"/>
            <a:ext cx="4826182" cy="40301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117FA5-CE53-4C92-8995-C319207DDF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3570" y="3939949"/>
            <a:ext cx="4522659" cy="223701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E359A42-8372-45AD-8784-AA4F8F113338}"/>
              </a:ext>
            </a:extLst>
          </p:cNvPr>
          <p:cNvSpPr/>
          <p:nvPr/>
        </p:nvSpPr>
        <p:spPr>
          <a:xfrm>
            <a:off x="6775269" y="4461680"/>
            <a:ext cx="4210960" cy="3425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36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FCA4F1-CBE4-48FA-A732-9BB8C7FD4FFD}"/>
              </a:ext>
            </a:extLst>
          </p:cNvPr>
          <p:cNvSpPr/>
          <p:nvPr/>
        </p:nvSpPr>
        <p:spPr>
          <a:xfrm>
            <a:off x="6775269" y="4888307"/>
            <a:ext cx="4210960" cy="3425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360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32CB343-ED27-4BBA-B4C6-1AB7ACB76599}"/>
              </a:ext>
            </a:extLst>
          </p:cNvPr>
          <p:cNvCxnSpPr/>
          <p:nvPr/>
        </p:nvCxnSpPr>
        <p:spPr>
          <a:xfrm>
            <a:off x="5233851" y="4632951"/>
            <a:ext cx="1541418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B7FC9D5-C089-4997-A722-A4FD00684681}"/>
              </a:ext>
            </a:extLst>
          </p:cNvPr>
          <p:cNvCxnSpPr/>
          <p:nvPr/>
        </p:nvCxnSpPr>
        <p:spPr>
          <a:xfrm>
            <a:off x="5233851" y="5088927"/>
            <a:ext cx="1541418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48C34A2-C849-4361-8A61-CC3C41C8614D}"/>
              </a:ext>
            </a:extLst>
          </p:cNvPr>
          <p:cNvSpPr txBox="1"/>
          <p:nvPr/>
        </p:nvSpPr>
        <p:spPr>
          <a:xfrm>
            <a:off x="6463570" y="2466951"/>
            <a:ext cx="4622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Plot traces 0-10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Set plot to come from Preprocessing Module #1</a:t>
            </a:r>
          </a:p>
        </p:txBody>
      </p:sp>
    </p:spTree>
    <p:extLst>
      <p:ext uri="{BB962C8B-B14F-4D97-AF65-F5344CB8AC3E}">
        <p14:creationId xmlns:p14="http://schemas.microsoft.com/office/powerpoint/2010/main" val="587247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79C27-FBBE-4B8D-900B-F7DC631D0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Summary of Settings for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5D7AC-07F5-4C38-9724-D63F89501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CA" dirty="0"/>
              <a:t>Change </a:t>
            </a:r>
            <a:r>
              <a:rPr lang="en-CA" dirty="0" err="1"/>
              <a:t>ppmod</a:t>
            </a:r>
            <a:r>
              <a:rPr lang="en-CA" dirty="0"/>
              <a:t>[0] to Sum-of-Difference Realignment</a:t>
            </a:r>
          </a:p>
          <a:p>
            <a:pPr marL="514350" indent="-514350">
              <a:buAutoNum type="arabicPeriod"/>
            </a:pPr>
            <a:r>
              <a:rPr lang="en-CA" dirty="0" err="1"/>
              <a:t>self.ppmod</a:t>
            </a:r>
            <a:r>
              <a:rPr lang="en-CA" dirty="0"/>
              <a:t>[0].</a:t>
            </a:r>
            <a:r>
              <a:rPr lang="en-CA" dirty="0" err="1"/>
              <a:t>setTraceSource</a:t>
            </a:r>
            <a:r>
              <a:rPr lang="en-CA" dirty="0"/>
              <a:t>(traces)</a:t>
            </a:r>
          </a:p>
          <a:p>
            <a:pPr marL="514350" indent="-514350">
              <a:buAutoNum type="arabicPeriod"/>
            </a:pPr>
            <a:r>
              <a:rPr lang="en-CA" dirty="0"/>
              <a:t>On ‘Result’ tab change ‘Input’ to ‘Preprocessing Module #1’</a:t>
            </a:r>
          </a:p>
          <a:p>
            <a:pPr marL="514350" indent="-514350">
              <a:buAutoNum type="arabicPeriod"/>
            </a:pPr>
            <a:r>
              <a:rPr lang="en-CA" dirty="0"/>
              <a:t>Plot Traces 0-10</a:t>
            </a:r>
          </a:p>
          <a:p>
            <a:pPr marL="514350" indent="-514350">
              <a:buAutoNum type="arabicPeriod"/>
            </a:pPr>
            <a:r>
              <a:rPr lang="en-CA" dirty="0"/>
              <a:t>Hit ‘Redraw’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0E1091-077B-488A-9A91-DA52DD3DF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6879" y="3682501"/>
            <a:ext cx="622935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200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12335-4DFA-437D-88A2-8E08F6826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Input Window &amp; Search Size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5C14EB-9BF0-4C5A-AAE7-F100CD5F5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072" y="2908117"/>
            <a:ext cx="4964728" cy="32140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0ACD499-06C3-49A4-BC8E-9613DA2500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763" y="2631718"/>
            <a:ext cx="5692237" cy="207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410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12335-4DFA-437D-88A2-8E08F6826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Finding Suitable Window?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EBFA4D-1DFE-4530-BD44-5E3B9781D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743" y="1607276"/>
            <a:ext cx="3829050" cy="1257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3F87B0-D4F6-4D9A-9C57-FE4725BEFD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612" y="3091815"/>
            <a:ext cx="4000500" cy="11620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869CAF-B6CE-4DE6-B91C-6311C311DD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5252" y="3813946"/>
            <a:ext cx="550545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82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15F05-949F-43C2-A565-196397A29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Preprocessing Module in Software</a:t>
            </a: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7148F082-A63D-421C-9016-F4B287954E0C}"/>
              </a:ext>
            </a:extLst>
          </p:cNvPr>
          <p:cNvSpPr/>
          <p:nvPr/>
        </p:nvSpPr>
        <p:spPr>
          <a:xfrm>
            <a:off x="1019331" y="2173574"/>
            <a:ext cx="2353456" cy="113925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Traces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DD44D3-FEFB-49AB-9738-E2BB98BB3C6C}"/>
              </a:ext>
            </a:extLst>
          </p:cNvPr>
          <p:cNvSpPr/>
          <p:nvPr/>
        </p:nvSpPr>
        <p:spPr>
          <a:xfrm>
            <a:off x="8214610" y="2173574"/>
            <a:ext cx="3013023" cy="133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Attack Module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CD61F5-53EE-40FF-91E3-4B982DF12573}"/>
              </a:ext>
            </a:extLst>
          </p:cNvPr>
          <p:cNvSpPr/>
          <p:nvPr/>
        </p:nvSpPr>
        <p:spPr>
          <a:xfrm>
            <a:off x="4199744" y="3750040"/>
            <a:ext cx="3013023" cy="1646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Preprocessing Modules</a:t>
            </a:r>
          </a:p>
        </p:txBody>
      </p:sp>
    </p:spTree>
    <p:extLst>
      <p:ext uri="{BB962C8B-B14F-4D97-AF65-F5344CB8AC3E}">
        <p14:creationId xmlns:p14="http://schemas.microsoft.com/office/powerpoint/2010/main" val="3402345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D15F3-B965-4A28-B300-F8733861C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Window Hints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CB5F9-C670-4934-8EE9-D49534A98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197"/>
            <a:ext cx="10515600" cy="1901644"/>
          </a:xfrm>
        </p:spPr>
        <p:txBody>
          <a:bodyPr/>
          <a:lstStyle/>
          <a:p>
            <a:r>
              <a:rPr lang="en-CA" dirty="0"/>
              <a:t>Too large an area might be bad</a:t>
            </a:r>
          </a:p>
          <a:p>
            <a:r>
              <a:rPr lang="en-CA" dirty="0"/>
              <a:t>Try switching back to single trace (trace 0) to find a </a:t>
            </a:r>
            <a:r>
              <a:rPr lang="en-CA" b="1" u="sng" dirty="0"/>
              <a:t>unique feature</a:t>
            </a:r>
            <a:r>
              <a:rPr lang="en-CA" dirty="0"/>
              <a:t>, and set reference points on that. Very important to select unique feature.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BB19CC-0CDE-4B2D-A326-AC37488E7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3445" y="3393349"/>
            <a:ext cx="5365160" cy="315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986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5E867-7B03-4542-BF1C-23A175A70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Possible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220F2-EC41-444F-A938-5EBF250EF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9718"/>
            <a:ext cx="10515600" cy="2458992"/>
          </a:xfrm>
        </p:spPr>
        <p:txBody>
          <a:bodyPr>
            <a:normAutofit/>
          </a:bodyPr>
          <a:lstStyle/>
          <a:p>
            <a:r>
              <a:rPr lang="en-CA" dirty="0"/>
              <a:t>Watch out for Max Shift not taking your window outside of trace start/end. You will get error when this happens.</a:t>
            </a:r>
          </a:p>
          <a:p>
            <a:r>
              <a:rPr lang="en-CA" dirty="0"/>
              <a:t>Watch out for “false synchronization” where you catch part of the waveform:</a:t>
            </a: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D52B77-908F-44E8-95AD-AEF05CDC3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227" y="4028710"/>
            <a:ext cx="6423933" cy="273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458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B5B35-1321-407F-962D-A8D2A5F10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To the Attack!</a:t>
            </a:r>
          </a:p>
        </p:txBody>
      </p:sp>
      <p:pic>
        <p:nvPicPr>
          <p:cNvPr id="1026" name="Picture 2" descr="Image result for braveheart">
            <a:extLst>
              <a:ext uri="{FF2B5EF4-FFF2-40B4-BE49-F238E27FC236}">
                <a16:creationId xmlns:a16="http://schemas.microsoft.com/office/drawing/2014/main" id="{C6B1759C-9EBF-42DB-BA1B-EE6B69689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419" y="1568768"/>
            <a:ext cx="3324225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34DDCD-ADCF-44E9-9F5A-33A9D9DBB45E}"/>
              </a:ext>
            </a:extLst>
          </p:cNvPr>
          <p:cNvSpPr txBox="1"/>
          <p:nvPr/>
        </p:nvSpPr>
        <p:spPr>
          <a:xfrm>
            <a:off x="4841966" y="1568768"/>
            <a:ext cx="63833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We have two options now, will show you both of them:</a:t>
            </a:r>
          </a:p>
          <a:p>
            <a:endParaRPr lang="en-CA" dirty="0"/>
          </a:p>
          <a:p>
            <a:pPr marL="342900" indent="-342900">
              <a:buAutoNum type="arabicParenR"/>
            </a:pPr>
            <a:r>
              <a:rPr lang="en-CA" dirty="0"/>
              <a:t>Use the GUI </a:t>
            </a:r>
            <a:r>
              <a:rPr lang="en-CA" dirty="0" err="1"/>
              <a:t>ppmod</a:t>
            </a:r>
            <a:r>
              <a:rPr lang="en-CA" dirty="0"/>
              <a:t> object we control in our attack script.</a:t>
            </a:r>
          </a:p>
          <a:p>
            <a:pPr marL="342900" indent="-342900">
              <a:buAutoNum type="arabicParenR"/>
            </a:pPr>
            <a:endParaRPr lang="en-CA" dirty="0"/>
          </a:p>
          <a:p>
            <a:pPr marL="342900" indent="-342900">
              <a:buAutoNum type="arabicParenR"/>
            </a:pPr>
            <a:r>
              <a:rPr lang="en-CA" dirty="0"/>
              <a:t>Make an attack script with the settings encoded (this is better long-term to prevent forgetting / accidently closing something!).</a:t>
            </a:r>
          </a:p>
        </p:txBody>
      </p:sp>
    </p:spTree>
    <p:extLst>
      <p:ext uri="{BB962C8B-B14F-4D97-AF65-F5344CB8AC3E}">
        <p14:creationId xmlns:p14="http://schemas.microsoft.com/office/powerpoint/2010/main" val="42309777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E18AE-A845-4272-A289-F13BBE8F0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#1: Using Resync Traces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FD3411-CE82-438C-8009-6168EF97B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106" y="2614339"/>
            <a:ext cx="8391525" cy="30575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B98306E-FD54-4531-8A37-D4A5446E8C8A}"/>
              </a:ext>
            </a:extLst>
          </p:cNvPr>
          <p:cNvSpPr txBox="1"/>
          <p:nvPr/>
        </p:nvSpPr>
        <p:spPr>
          <a:xfrm>
            <a:off x="1602377" y="1881051"/>
            <a:ext cx="8454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Make a new script using “Edit Copy” button of the CPA attack that failed.</a:t>
            </a:r>
          </a:p>
        </p:txBody>
      </p:sp>
    </p:spTree>
    <p:extLst>
      <p:ext uri="{BB962C8B-B14F-4D97-AF65-F5344CB8AC3E}">
        <p14:creationId xmlns:p14="http://schemas.microsoft.com/office/powerpoint/2010/main" val="24831276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E18AE-A845-4272-A289-F13BBE8F0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#1: Using Resync Traces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98306E-FD54-4531-8A37-D4A5446E8C8A}"/>
              </a:ext>
            </a:extLst>
          </p:cNvPr>
          <p:cNvSpPr txBox="1"/>
          <p:nvPr/>
        </p:nvSpPr>
        <p:spPr>
          <a:xfrm>
            <a:off x="1602377" y="1881051"/>
            <a:ext cx="8454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Make a new script using “Edit Copy” button of the CPA attack that failed.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BBC736-FCD4-4624-B6DA-BCFD39DB0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377" y="2999559"/>
            <a:ext cx="5657850" cy="20955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27CED53-EE96-43AE-ADCE-267AC3D230AF}"/>
              </a:ext>
            </a:extLst>
          </p:cNvPr>
          <p:cNvCxnSpPr/>
          <p:nvPr/>
        </p:nvCxnSpPr>
        <p:spPr>
          <a:xfrm flipH="1">
            <a:off x="4145280" y="3082834"/>
            <a:ext cx="4354286" cy="96447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6F22ADE-D04F-44FE-A641-45E5625C5196}"/>
              </a:ext>
            </a:extLst>
          </p:cNvPr>
          <p:cNvSpPr txBox="1"/>
          <p:nvPr/>
        </p:nvSpPr>
        <p:spPr>
          <a:xfrm>
            <a:off x="8482149" y="2838994"/>
            <a:ext cx="3135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Remove this! Otherwise will overwrite your object &amp; you’ll be sad.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38D550-1651-4EE0-9110-16BCD40CCABF}"/>
              </a:ext>
            </a:extLst>
          </p:cNvPr>
          <p:cNvSpPr txBox="1"/>
          <p:nvPr/>
        </p:nvSpPr>
        <p:spPr>
          <a:xfrm>
            <a:off x="8499566" y="4317776"/>
            <a:ext cx="3135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Currently we get traces from </a:t>
            </a:r>
            <a:r>
              <a:rPr lang="en-CA" dirty="0" err="1"/>
              <a:t>ppmod</a:t>
            </a:r>
            <a:r>
              <a:rPr lang="en-CA" dirty="0"/>
              <a:t>[0] anyway </a:t>
            </a:r>
            <a:r>
              <a:rPr lang="en-CA" dirty="0">
                <a:sym typeface="Wingdings" panose="05000000000000000000" pitchFamily="2" charset="2"/>
              </a:rPr>
              <a:t></a:t>
            </a:r>
            <a:endParaRPr lang="en-CA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F93DB44-F187-419D-B8EA-DD882DFB5A80}"/>
              </a:ext>
            </a:extLst>
          </p:cNvPr>
          <p:cNvCxnSpPr>
            <a:cxnSpLocks/>
          </p:cNvCxnSpPr>
          <p:nvPr/>
        </p:nvCxnSpPr>
        <p:spPr>
          <a:xfrm flipH="1">
            <a:off x="4127863" y="4519486"/>
            <a:ext cx="4354286" cy="49229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0464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07497-FAF8-4EAB-8834-FAEC0351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#1: Using Resync Traces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270976-10B1-44B2-AF32-839A7F6F9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575" y="1533525"/>
            <a:ext cx="1061085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2468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AB116-D88B-40AD-9101-B657FE4F0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#2: Using Special Script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30503F-35C1-433B-9DAE-49CDE1D83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106" y="2614339"/>
            <a:ext cx="8391525" cy="30575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0577AAE-5FD5-44F9-B375-034F68C294A3}"/>
              </a:ext>
            </a:extLst>
          </p:cNvPr>
          <p:cNvSpPr txBox="1"/>
          <p:nvPr/>
        </p:nvSpPr>
        <p:spPr>
          <a:xfrm>
            <a:off x="1602377" y="1881051"/>
            <a:ext cx="8454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Make a new script using “Edit Copy” button of the CPA attack that failed.</a:t>
            </a:r>
          </a:p>
        </p:txBody>
      </p:sp>
    </p:spTree>
    <p:extLst>
      <p:ext uri="{BB962C8B-B14F-4D97-AF65-F5344CB8AC3E}">
        <p14:creationId xmlns:p14="http://schemas.microsoft.com/office/powerpoint/2010/main" val="429611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6FD96-CFC8-47CD-81FE-BD6BD46F8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#2: Using Special 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D4C49-C133-4186-8B28-363EFA445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38901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From </a:t>
            </a:r>
            <a:r>
              <a:rPr lang="en-CA" dirty="0" err="1"/>
              <a:t>gui</a:t>
            </a:r>
            <a:r>
              <a:rPr lang="en-CA" dirty="0"/>
              <a:t>, access ‘</a:t>
            </a:r>
            <a:r>
              <a:rPr lang="en-CA" dirty="0" err="1"/>
              <a:t>self.ppmod</a:t>
            </a:r>
            <a:r>
              <a:rPr lang="en-CA" dirty="0"/>
              <a:t>[0]’ to see settings: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05F4C3-4023-4A3A-96C6-EF9BC5F1F10E}"/>
              </a:ext>
            </a:extLst>
          </p:cNvPr>
          <p:cNvSpPr/>
          <p:nvPr/>
        </p:nvSpPr>
        <p:spPr>
          <a:xfrm>
            <a:off x="2246811" y="299513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2800" dirty="0"/>
              <a:t>&gt;&gt;&gt; </a:t>
            </a:r>
            <a:r>
              <a:rPr lang="en-CA" sz="2800" dirty="0" err="1"/>
              <a:t>self.ppmod</a:t>
            </a:r>
            <a:r>
              <a:rPr lang="en-CA" sz="2800" dirty="0"/>
              <a:t>[0]</a:t>
            </a:r>
          </a:p>
          <a:p>
            <a:r>
              <a:rPr lang="en-CA" sz="2800" dirty="0"/>
              <a:t>enabled = True</a:t>
            </a:r>
          </a:p>
          <a:p>
            <a:r>
              <a:rPr lang="en-CA" sz="2800" dirty="0" err="1"/>
              <a:t>ref_trace</a:t>
            </a:r>
            <a:r>
              <a:rPr lang="en-CA" sz="2800" dirty="0"/>
              <a:t> = 0</a:t>
            </a:r>
          </a:p>
          <a:p>
            <a:r>
              <a:rPr lang="en-CA" sz="2800" dirty="0" err="1"/>
              <a:t>max_shift</a:t>
            </a:r>
            <a:r>
              <a:rPr lang="en-CA" sz="2800" dirty="0"/>
              <a:t> = 700</a:t>
            </a:r>
          </a:p>
          <a:p>
            <a:r>
              <a:rPr lang="en-CA" sz="2800" dirty="0" err="1"/>
              <a:t>target_window</a:t>
            </a:r>
            <a:r>
              <a:rPr lang="en-CA" sz="2800" dirty="0"/>
              <a:t> = (700, 1500)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5823354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6FD96-CFC8-47CD-81FE-BD6BD46F8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#2: Using Special 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D4C49-C133-4186-8B28-363EFA445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654"/>
            <a:ext cx="10515600" cy="71727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/>
              <a:t>Modify script to include a “</a:t>
            </a:r>
            <a:r>
              <a:rPr lang="en-CA" dirty="0" err="1"/>
              <a:t>ResyncSAD</a:t>
            </a:r>
            <a:r>
              <a:rPr lang="en-CA" dirty="0"/>
              <a:t>” object, and point it to your traces with those settings: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0E684A-647C-4535-B306-A3B52732BF0C}"/>
              </a:ext>
            </a:extLst>
          </p:cNvPr>
          <p:cNvSpPr/>
          <p:nvPr/>
        </p:nvSpPr>
        <p:spPr>
          <a:xfrm>
            <a:off x="1254034" y="2170004"/>
            <a:ext cx="1009976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from </a:t>
            </a:r>
            <a:r>
              <a:rPr lang="en-CA" b="1" dirty="0" err="1">
                <a:solidFill>
                  <a:srgbClr val="FF0000"/>
                </a:solidFill>
              </a:rPr>
              <a:t>chipwhisperer.analyzer.preprocessing.resync_sad</a:t>
            </a:r>
            <a:r>
              <a:rPr lang="en-CA" b="1" dirty="0">
                <a:solidFill>
                  <a:srgbClr val="FF0000"/>
                </a:solidFill>
              </a:rPr>
              <a:t> import </a:t>
            </a:r>
            <a:r>
              <a:rPr lang="en-CA" b="1" dirty="0" err="1">
                <a:solidFill>
                  <a:srgbClr val="FF0000"/>
                </a:solidFill>
              </a:rPr>
              <a:t>ResyncSAD</a:t>
            </a:r>
            <a:endParaRPr lang="en-CA" b="1" dirty="0">
              <a:solidFill>
                <a:srgbClr val="FF0000"/>
              </a:solidFill>
            </a:endParaRPr>
          </a:p>
          <a:p>
            <a:endParaRPr lang="en-CA" dirty="0"/>
          </a:p>
          <a:p>
            <a:r>
              <a:rPr lang="en-CA" dirty="0"/>
              <a:t>traces = </a:t>
            </a:r>
            <a:r>
              <a:rPr lang="en-CA" dirty="0" err="1"/>
              <a:t>self.project.traceManager</a:t>
            </a:r>
            <a:r>
              <a:rPr lang="en-CA" dirty="0"/>
              <a:t>()</a:t>
            </a:r>
          </a:p>
          <a:p>
            <a:endParaRPr lang="en-CA" dirty="0"/>
          </a:p>
          <a:p>
            <a:r>
              <a:rPr lang="en-CA" b="1" dirty="0" err="1">
                <a:solidFill>
                  <a:srgbClr val="FF0000"/>
                </a:solidFill>
              </a:rPr>
              <a:t>resync_traces</a:t>
            </a:r>
            <a:r>
              <a:rPr lang="en-CA" b="1" dirty="0">
                <a:solidFill>
                  <a:srgbClr val="FF0000"/>
                </a:solidFill>
              </a:rPr>
              <a:t> = </a:t>
            </a:r>
            <a:r>
              <a:rPr lang="en-CA" b="1" dirty="0" err="1">
                <a:solidFill>
                  <a:srgbClr val="FF0000"/>
                </a:solidFill>
              </a:rPr>
              <a:t>ResyncSAD</a:t>
            </a:r>
            <a:r>
              <a:rPr lang="en-CA" b="1" dirty="0">
                <a:solidFill>
                  <a:srgbClr val="FF0000"/>
                </a:solidFill>
              </a:rPr>
              <a:t>(traces)</a:t>
            </a:r>
          </a:p>
          <a:p>
            <a:r>
              <a:rPr lang="en-CA" b="1" dirty="0" err="1">
                <a:solidFill>
                  <a:srgbClr val="FF0000"/>
                </a:solidFill>
              </a:rPr>
              <a:t>resync_traces.enabled</a:t>
            </a:r>
            <a:r>
              <a:rPr lang="en-CA" b="1" dirty="0">
                <a:solidFill>
                  <a:srgbClr val="FF0000"/>
                </a:solidFill>
              </a:rPr>
              <a:t> = True</a:t>
            </a:r>
          </a:p>
          <a:p>
            <a:r>
              <a:rPr lang="en-CA" b="1" dirty="0" err="1">
                <a:solidFill>
                  <a:srgbClr val="FF0000"/>
                </a:solidFill>
              </a:rPr>
              <a:t>resync_traces.ref_trace</a:t>
            </a:r>
            <a:r>
              <a:rPr lang="en-CA" b="1" dirty="0">
                <a:solidFill>
                  <a:srgbClr val="FF0000"/>
                </a:solidFill>
              </a:rPr>
              <a:t> = 0</a:t>
            </a:r>
          </a:p>
          <a:p>
            <a:r>
              <a:rPr lang="en-CA" b="1" dirty="0" err="1">
                <a:solidFill>
                  <a:srgbClr val="FF0000"/>
                </a:solidFill>
              </a:rPr>
              <a:t>resync_traces.max_shift</a:t>
            </a:r>
            <a:r>
              <a:rPr lang="en-CA" b="1" dirty="0">
                <a:solidFill>
                  <a:srgbClr val="FF0000"/>
                </a:solidFill>
              </a:rPr>
              <a:t> = 700</a:t>
            </a:r>
          </a:p>
          <a:p>
            <a:r>
              <a:rPr lang="en-CA" b="1" dirty="0" err="1">
                <a:solidFill>
                  <a:srgbClr val="FF0000"/>
                </a:solidFill>
              </a:rPr>
              <a:t>resync_traces.target_window</a:t>
            </a:r>
            <a:r>
              <a:rPr lang="en-CA" b="1" dirty="0">
                <a:solidFill>
                  <a:srgbClr val="FF0000"/>
                </a:solidFill>
              </a:rPr>
              <a:t> = (700, 1500)</a:t>
            </a:r>
          </a:p>
          <a:p>
            <a:endParaRPr lang="en-CA" dirty="0"/>
          </a:p>
          <a:p>
            <a:r>
              <a:rPr lang="en-CA" dirty="0"/>
              <a:t>attack = CPA()</a:t>
            </a:r>
          </a:p>
          <a:p>
            <a:r>
              <a:rPr lang="en-CA" dirty="0" err="1"/>
              <a:t>leak_model</a:t>
            </a:r>
            <a:r>
              <a:rPr lang="en-CA" dirty="0"/>
              <a:t> = AES128_8bit(</a:t>
            </a:r>
            <a:r>
              <a:rPr lang="en-CA" dirty="0" err="1"/>
              <a:t>SBox_output</a:t>
            </a:r>
            <a:r>
              <a:rPr lang="en-CA" dirty="0"/>
              <a:t>)</a:t>
            </a:r>
          </a:p>
          <a:p>
            <a:r>
              <a:rPr lang="en-CA" dirty="0" err="1"/>
              <a:t>attack.setAnalysisAlgorithm</a:t>
            </a:r>
            <a:r>
              <a:rPr lang="en-CA" dirty="0"/>
              <a:t>(</a:t>
            </a:r>
            <a:r>
              <a:rPr lang="en-CA" dirty="0" err="1"/>
              <a:t>CPAProgressive</a:t>
            </a:r>
            <a:r>
              <a:rPr lang="en-CA" dirty="0"/>
              <a:t>, </a:t>
            </a:r>
            <a:r>
              <a:rPr lang="en-CA" dirty="0" err="1"/>
              <a:t>leak_model</a:t>
            </a:r>
            <a:r>
              <a:rPr lang="en-CA" dirty="0"/>
              <a:t>)</a:t>
            </a:r>
          </a:p>
          <a:p>
            <a:r>
              <a:rPr lang="en-CA" dirty="0" err="1"/>
              <a:t>attack.setTraceSource</a:t>
            </a:r>
            <a:r>
              <a:rPr lang="en-CA" dirty="0"/>
              <a:t>(</a:t>
            </a:r>
            <a:r>
              <a:rPr lang="en-CA" b="1" dirty="0" err="1">
                <a:solidFill>
                  <a:srgbClr val="FF0000"/>
                </a:solidFill>
              </a:rPr>
              <a:t>resync_traces</a:t>
            </a:r>
            <a:r>
              <a:rPr lang="en-CA" dirty="0"/>
              <a:t>)</a:t>
            </a:r>
          </a:p>
          <a:p>
            <a:r>
              <a:rPr lang="en-CA" dirty="0"/>
              <a:t>…REST OF FILE AS BEFORE…</a:t>
            </a:r>
          </a:p>
        </p:txBody>
      </p:sp>
    </p:spTree>
    <p:extLst>
      <p:ext uri="{BB962C8B-B14F-4D97-AF65-F5344CB8AC3E}">
        <p14:creationId xmlns:p14="http://schemas.microsoft.com/office/powerpoint/2010/main" val="23212640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9FAB4-5A32-40B8-B93D-FE58F28C9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#2: Using Special Script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06C3EB-37A1-458D-8C66-5EAD918FE5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575" y="1533525"/>
            <a:ext cx="1061085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27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76C8EB2-2A57-4116-ABBC-C9AA0BC636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113" y="1333969"/>
            <a:ext cx="4838688" cy="36877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C70965-B939-4932-A9A4-49815543ADE7}"/>
              </a:ext>
            </a:extLst>
          </p:cNvPr>
          <p:cNvSpPr txBox="1"/>
          <p:nvPr/>
        </p:nvSpPr>
        <p:spPr>
          <a:xfrm>
            <a:off x="5981076" y="2458232"/>
            <a:ext cx="49917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Preprocessing modules can be used for Low Pass Filtering, Resynchronizing, etc.</a:t>
            </a:r>
          </a:p>
          <a:p>
            <a:endParaRPr lang="en-CA" dirty="0"/>
          </a:p>
          <a:p>
            <a:r>
              <a:rPr lang="en-CA" dirty="0"/>
              <a:t>Very useful in practical situations with real devices!</a:t>
            </a:r>
          </a:p>
        </p:txBody>
      </p:sp>
    </p:spTree>
    <p:extLst>
      <p:ext uri="{BB962C8B-B14F-4D97-AF65-F5344CB8AC3E}">
        <p14:creationId xmlns:p14="http://schemas.microsoft.com/office/powerpoint/2010/main" val="12142281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921D-9A68-4329-B12E-1D69CFBB3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Checking Script Output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F66DCB-967A-40B8-933D-62672EABBF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499" y="1434873"/>
            <a:ext cx="7651685" cy="33301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3FA0CFE-64C7-44B5-8AF7-65F3390E8EB9}"/>
              </a:ext>
            </a:extLst>
          </p:cNvPr>
          <p:cNvSpPr txBox="1"/>
          <p:nvPr/>
        </p:nvSpPr>
        <p:spPr>
          <a:xfrm>
            <a:off x="2005499" y="5003800"/>
            <a:ext cx="8840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u="sng" dirty="0"/>
              <a:t>NB: This object exists/updated ONLY after hitting “RUN” button!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57842D8-5797-4E18-A46E-FF07FB3F4BCF}"/>
              </a:ext>
            </a:extLst>
          </p:cNvPr>
          <p:cNvCxnSpPr/>
          <p:nvPr/>
        </p:nvCxnSpPr>
        <p:spPr>
          <a:xfrm flipV="1">
            <a:off x="1066800" y="3545840"/>
            <a:ext cx="3058160" cy="436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4899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8309" y="5277619"/>
            <a:ext cx="115736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This training content is Copyright © NewAE Technology Inc. </a:t>
            </a:r>
            <a:r>
              <a:rPr lang="en-CA"/>
              <a:t>2016-2017. </a:t>
            </a:r>
            <a:r>
              <a:rPr lang="en-CA" dirty="0" err="1"/>
              <a:t>ChipWhisperer</a:t>
            </a:r>
            <a:r>
              <a:rPr lang="en-CA" dirty="0"/>
              <a:t> is a trademark of </a:t>
            </a:r>
            <a:r>
              <a:rPr lang="en-CA" dirty="0" err="1"/>
              <a:t>NewAE</a:t>
            </a:r>
            <a:r>
              <a:rPr lang="en-CA" dirty="0"/>
              <a:t> Technology Inc., registered in the United States of America and Europe. See terms and conditions at ChipWhisperer.io</a:t>
            </a:r>
          </a:p>
        </p:txBody>
      </p:sp>
    </p:spTree>
    <p:extLst>
      <p:ext uri="{BB962C8B-B14F-4D97-AF65-F5344CB8AC3E}">
        <p14:creationId xmlns:p14="http://schemas.microsoft.com/office/powerpoint/2010/main" val="1816342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50AF5-3576-4C8A-873B-0210370D2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Playing with Preprocessing Modules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DB52F2-2CE6-4B27-88AD-13CA74127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73144"/>
            <a:ext cx="4618220" cy="339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369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F4A8F-053C-498C-8875-F8F3CC936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Setting Trace 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42104-3EDF-489E-818C-28FD9A9F4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traces = </a:t>
            </a:r>
            <a:r>
              <a:rPr lang="en-CA" dirty="0" err="1"/>
              <a:t>self.project.traceManager</a:t>
            </a:r>
            <a:r>
              <a:rPr lang="en-CA" dirty="0"/>
              <a:t>()</a:t>
            </a:r>
          </a:p>
          <a:p>
            <a:pPr marL="0" indent="0">
              <a:buNone/>
            </a:pPr>
            <a:r>
              <a:rPr lang="en-CA" dirty="0" err="1"/>
              <a:t>self.ppmod</a:t>
            </a:r>
            <a:r>
              <a:rPr lang="en-CA" dirty="0"/>
              <a:t>[0].</a:t>
            </a:r>
            <a:r>
              <a:rPr lang="en-CA" dirty="0" err="1"/>
              <a:t>setTraceSource</a:t>
            </a:r>
            <a:r>
              <a:rPr lang="en-CA" dirty="0"/>
              <a:t>(traces)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BBFD3C-8C16-40A0-AE41-5E41B0401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44043"/>
            <a:ext cx="7073974" cy="247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977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AE3EF-DD9B-4B5E-8B6B-57D8B685C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- Adding Jitter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DEEE1-1DE5-4FF6-9E9F-8BDC4AE03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19216" cy="572801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Let’s make a (simple) countermeasure &amp; then break it.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0BA878-50A0-45C7-9B3B-44FF20FF8022}"/>
              </a:ext>
            </a:extLst>
          </p:cNvPr>
          <p:cNvSpPr/>
          <p:nvPr/>
        </p:nvSpPr>
        <p:spPr>
          <a:xfrm>
            <a:off x="2093001" y="3350543"/>
            <a:ext cx="82096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prstClr val="black"/>
                </a:solidFill>
                <a:latin typeface="Consolas" panose="020B0609020204030204" pitchFamily="49" charset="0"/>
              </a:rPr>
              <a:t>uint8_t</a:t>
            </a:r>
            <a:r>
              <a:rPr lang="fr-FR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onsolas" panose="020B0609020204030204" pitchFamily="49" charset="0"/>
              </a:rPr>
              <a:t>get_pt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uint8_t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fr-FR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pt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fr-FR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	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trigger_high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	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aes_indep_enc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pt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7F00"/>
                </a:solidFill>
                <a:latin typeface="Consolas" panose="020B0609020204030204" pitchFamily="49" charset="0"/>
              </a:rPr>
              <a:t>/* encrypting the data block */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	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trigger_low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	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simpleserial_put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CA" dirty="0">
                <a:solidFill>
                  <a:srgbClr val="7F007F"/>
                </a:solidFill>
                <a:latin typeface="Consolas" panose="020B0609020204030204" pitchFamily="49" charset="0"/>
              </a:rPr>
              <a:t>'r'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7F7F"/>
                </a:solidFill>
                <a:latin typeface="Consolas" panose="020B0609020204030204" pitchFamily="49" charset="0"/>
              </a:rPr>
              <a:t>16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pt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	</a:t>
            </a:r>
            <a:r>
              <a:rPr lang="en-CA" dirty="0">
                <a:solidFill>
                  <a:srgbClr val="0000EF"/>
                </a:solidFill>
                <a:latin typeface="Consolas" panose="020B0609020204030204" pitchFamily="49" charset="0"/>
              </a:rPr>
              <a:t>return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7F7F"/>
                </a:solidFill>
                <a:latin typeface="Consolas" panose="020B0609020204030204" pitchFamily="49" charset="0"/>
              </a:rPr>
              <a:t>0x00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B15EFA-BBE6-453B-A578-2396C0953F31}"/>
              </a:ext>
            </a:extLst>
          </p:cNvPr>
          <p:cNvSpPr txBox="1"/>
          <p:nvPr/>
        </p:nvSpPr>
        <p:spPr>
          <a:xfrm>
            <a:off x="838198" y="2642805"/>
            <a:ext cx="10719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/>
              <a:t>In file </a:t>
            </a:r>
            <a:r>
              <a:rPr lang="en-CA" b="1" dirty="0" err="1"/>
              <a:t>chipwhisperer</a:t>
            </a:r>
            <a:r>
              <a:rPr lang="en-CA" b="1" dirty="0"/>
              <a:t>/hardware/victims/firmware/</a:t>
            </a:r>
            <a:r>
              <a:rPr lang="en-CA" b="1" dirty="0" err="1"/>
              <a:t>simpleserial-aes</a:t>
            </a:r>
            <a:r>
              <a:rPr lang="en-CA" b="1" dirty="0"/>
              <a:t>/</a:t>
            </a:r>
            <a:r>
              <a:rPr lang="en-CA" b="1" dirty="0" err="1"/>
              <a:t>simpleserial-aes.c</a:t>
            </a:r>
            <a:r>
              <a:rPr lang="en-CA" b="1" dirty="0"/>
              <a:t> find this:</a:t>
            </a:r>
          </a:p>
        </p:txBody>
      </p:sp>
    </p:spTree>
    <p:extLst>
      <p:ext uri="{BB962C8B-B14F-4D97-AF65-F5344CB8AC3E}">
        <p14:creationId xmlns:p14="http://schemas.microsoft.com/office/powerpoint/2010/main" val="118469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AE3EF-DD9B-4B5E-8B6B-57D8B685C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 – Adding Jitter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DEEE1-1DE5-4FF6-9E9F-8BDC4AE03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19216" cy="572801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Append some “random” delay: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A1A08C-3BFE-44DD-87D5-7EF5D85D956C}"/>
              </a:ext>
            </a:extLst>
          </p:cNvPr>
          <p:cNvSpPr/>
          <p:nvPr/>
        </p:nvSpPr>
        <p:spPr>
          <a:xfrm>
            <a:off x="1099277" y="2282492"/>
            <a:ext cx="867430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prstClr val="black"/>
                </a:solidFill>
                <a:latin typeface="Consolas" panose="020B0609020204030204" pitchFamily="49" charset="0"/>
              </a:rPr>
              <a:t>uint8_t</a:t>
            </a:r>
            <a:r>
              <a:rPr lang="fr-FR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onsolas" panose="020B0609020204030204" pitchFamily="49" charset="0"/>
              </a:rPr>
              <a:t>get_pt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uint8_t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fr-FR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pt</a:t>
            </a:r>
            <a:r>
              <a:rPr lang="fr-FR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endParaRPr lang="fr-FR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	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trigger_high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      </a:t>
            </a:r>
            <a:r>
              <a:rPr lang="en-CA" dirty="0">
                <a:solidFill>
                  <a:srgbClr val="0000EF"/>
                </a:solidFill>
                <a:latin typeface="Consolas" panose="020B0609020204030204" pitchFamily="49" charset="0"/>
              </a:rPr>
              <a:t>for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CA" dirty="0">
                <a:solidFill>
                  <a:srgbClr val="0000EF"/>
                </a:solidFill>
                <a:latin typeface="Consolas" panose="020B0609020204030204" pitchFamily="49" charset="0"/>
              </a:rPr>
              <a:t>volatile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uint8_t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k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7F7F"/>
                </a:solidFill>
                <a:latin typeface="Consolas" panose="020B0609020204030204" pitchFamily="49" charset="0"/>
              </a:rPr>
              <a:t>0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k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(*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pt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7F7F"/>
                </a:solidFill>
                <a:latin typeface="Consolas" panose="020B0609020204030204" pitchFamily="49" charset="0"/>
              </a:rPr>
              <a:t>0x0F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0000"/>
                </a:solidFill>
                <a:latin typeface="Consolas" panose="020B0609020204030204" pitchFamily="49" charset="0"/>
              </a:rPr>
              <a:t>k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++);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	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aes_indep_enc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pt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7F00"/>
                </a:solidFill>
                <a:latin typeface="Consolas" panose="020B0609020204030204" pitchFamily="49" charset="0"/>
              </a:rPr>
              <a:t>/* encrypting the data block */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	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trigger_low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	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simpleserial_put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CA" dirty="0">
                <a:solidFill>
                  <a:srgbClr val="7F007F"/>
                </a:solidFill>
                <a:latin typeface="Consolas" panose="020B0609020204030204" pitchFamily="49" charset="0"/>
              </a:rPr>
              <a:t>'r'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7F7F"/>
                </a:solidFill>
                <a:latin typeface="Consolas" panose="020B0609020204030204" pitchFamily="49" charset="0"/>
              </a:rPr>
              <a:t>16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 panose="020B0609020204030204" pitchFamily="49" charset="0"/>
              </a:rPr>
              <a:t>pt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	</a:t>
            </a:r>
            <a:r>
              <a:rPr lang="en-CA" dirty="0">
                <a:solidFill>
                  <a:srgbClr val="0000EF"/>
                </a:solidFill>
                <a:latin typeface="Consolas" panose="020B0609020204030204" pitchFamily="49" charset="0"/>
              </a:rPr>
              <a:t>return</a:t>
            </a:r>
            <a:r>
              <a:rPr lang="en-CA" dirty="0">
                <a:solidFill>
                  <a:srgbClr val="A8C5FF"/>
                </a:solidFill>
                <a:latin typeface="Consolas" panose="020B0609020204030204" pitchFamily="49" charset="0"/>
              </a:rPr>
              <a:t> </a:t>
            </a:r>
            <a:r>
              <a:rPr lang="en-CA" dirty="0">
                <a:solidFill>
                  <a:srgbClr val="007F7F"/>
                </a:solidFill>
                <a:latin typeface="Consolas" panose="020B0609020204030204" pitchFamily="49" charset="0"/>
              </a:rPr>
              <a:t>0x00</a:t>
            </a:r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CA" dirty="0">
              <a:solidFill>
                <a:srgbClr val="A8C5FF"/>
              </a:solidFill>
              <a:latin typeface="Consolas" panose="020B0609020204030204" pitchFamily="49" charset="0"/>
            </a:endParaRPr>
          </a:p>
          <a:p>
            <a:r>
              <a:rPr lang="en-CA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CA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FC4EA8-4998-4B35-BCDC-1029A4F93F12}"/>
              </a:ext>
            </a:extLst>
          </p:cNvPr>
          <p:cNvSpPr/>
          <p:nvPr/>
        </p:nvSpPr>
        <p:spPr>
          <a:xfrm>
            <a:off x="1951218" y="3089907"/>
            <a:ext cx="6970426" cy="4347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14457D-A56B-4D86-BE38-DAE4C0036DD9}"/>
              </a:ext>
            </a:extLst>
          </p:cNvPr>
          <p:cNvSpPr txBox="1"/>
          <p:nvPr/>
        </p:nvSpPr>
        <p:spPr>
          <a:xfrm>
            <a:off x="1099277" y="5145491"/>
            <a:ext cx="1077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This deterministic delay is NOT a good countermeasure, but is much easier to write in a single line since we don’t have a CSPRNG linked in. We’ll break the jitter without relying on the deterministic aspect though, so our attack would work against a better jitter source. </a:t>
            </a:r>
          </a:p>
        </p:txBody>
      </p:sp>
    </p:spTree>
    <p:extLst>
      <p:ext uri="{BB962C8B-B14F-4D97-AF65-F5344CB8AC3E}">
        <p14:creationId xmlns:p14="http://schemas.microsoft.com/office/powerpoint/2010/main" val="615341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FBE37-2698-4F71-9A0F-668F48B7E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Build, Program, Test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39128B-DCED-4AEB-9907-03057CD42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769" y="3645811"/>
            <a:ext cx="8226457" cy="154078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A208A4-E841-43AF-94ED-CB45473B2768}"/>
              </a:ext>
            </a:extLst>
          </p:cNvPr>
          <p:cNvSpPr txBox="1"/>
          <p:nvPr/>
        </p:nvSpPr>
        <p:spPr>
          <a:xfrm>
            <a:off x="1732769" y="2563318"/>
            <a:ext cx="8226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make PLATFORM=CW303</a:t>
            </a:r>
          </a:p>
        </p:txBody>
      </p:sp>
    </p:spTree>
    <p:extLst>
      <p:ext uri="{BB962C8B-B14F-4D97-AF65-F5344CB8AC3E}">
        <p14:creationId xmlns:p14="http://schemas.microsoft.com/office/powerpoint/2010/main" val="3030580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78FE-3AFD-4F62-B0E3-BDB42840A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Run Setup Scripts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303556-8095-4D65-8246-2DDD34020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71351"/>
            <a:ext cx="6996052" cy="25652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EEC485-E805-4E50-AF72-4FA664A4D7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8066" y="4400277"/>
            <a:ext cx="8046601" cy="176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918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Adobe Heiti Std R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4530</TotalTime>
  <Words>904</Words>
  <Application>Microsoft Office PowerPoint</Application>
  <PresentationFormat>Widescreen</PresentationFormat>
  <Paragraphs>119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Adobe Heiti Std R</vt:lpstr>
      <vt:lpstr>Arial</vt:lpstr>
      <vt:lpstr>Consolas</vt:lpstr>
      <vt:lpstr>Wingdings</vt:lpstr>
      <vt:lpstr>Office Theme</vt:lpstr>
      <vt:lpstr>DPA Lab #2: Resyncronization</vt:lpstr>
      <vt:lpstr>Preprocessing Module in Software</vt:lpstr>
      <vt:lpstr>PowerPoint Presentation</vt:lpstr>
      <vt:lpstr>Playing with Preprocessing Modules</vt:lpstr>
      <vt:lpstr>Setting Trace Source</vt:lpstr>
      <vt:lpstr>Example - Adding Jitter</vt:lpstr>
      <vt:lpstr>Example – Adding Jitter</vt:lpstr>
      <vt:lpstr>Build, Program, Test</vt:lpstr>
      <vt:lpstr>Run Setup Scripts</vt:lpstr>
      <vt:lpstr>Using Capture 1 as Test</vt:lpstr>
      <vt:lpstr>Capture Jittery Traces</vt:lpstr>
      <vt:lpstr>Testing “raw”CPA Attack</vt:lpstr>
      <vt:lpstr>Notice very poor correlation</vt:lpstr>
      <vt:lpstr>Testing Preprocessing:</vt:lpstr>
      <vt:lpstr>Testing Preprocessing:</vt:lpstr>
      <vt:lpstr>Testing Preprocessing:</vt:lpstr>
      <vt:lpstr>Summary of Settings for Test</vt:lpstr>
      <vt:lpstr>Input Window &amp; Search Size</vt:lpstr>
      <vt:lpstr>Finding Suitable Window?</vt:lpstr>
      <vt:lpstr>Window Hints</vt:lpstr>
      <vt:lpstr>Possible Problems</vt:lpstr>
      <vt:lpstr>To the Attack!</vt:lpstr>
      <vt:lpstr>Example #1: Using Resync Traces</vt:lpstr>
      <vt:lpstr>Example #1: Using Resync Traces</vt:lpstr>
      <vt:lpstr>Example #1: Using Resync Traces</vt:lpstr>
      <vt:lpstr>Example #2: Using Special Script</vt:lpstr>
      <vt:lpstr>Example #2: Using Special Script</vt:lpstr>
      <vt:lpstr>Example #2: Using Special Script</vt:lpstr>
      <vt:lpstr>Example #2: Using Special Script</vt:lpstr>
      <vt:lpstr>Checking Script Output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NewAE Technology Inc.</dc:creator>
  <cp:lastModifiedBy>Colin O'Flynn</cp:lastModifiedBy>
  <cp:revision>183</cp:revision>
  <dcterms:created xsi:type="dcterms:W3CDTF">2016-01-20T19:49:27Z</dcterms:created>
  <dcterms:modified xsi:type="dcterms:W3CDTF">2018-08-04T04:39:55Z</dcterms:modified>
</cp:coreProperties>
</file>