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9" r:id="rId3"/>
    <p:sldId id="310" r:id="rId4"/>
    <p:sldId id="311" r:id="rId5"/>
    <p:sldId id="312" r:id="rId6"/>
    <p:sldId id="313" r:id="rId7"/>
    <p:sldId id="307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CA"/>
              <a:t>DPA Lab #1: Part B: Basic DPA Attack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B629054-7841-4308-83BF-7FF4F1D4AF54}" type="datetime1">
              <a:rPr lang="en-US" smtClean="0"/>
              <a:t>8/3/2018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946576-3438-466A-8857-404803DC68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62506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/>
              <a:t>DPA Lab #1: Part B: Basic DPA Attack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FC3EB-4E39-4FD7-AA42-200941A0D33F}" type="datetime1">
              <a:rPr lang="en-US" smtClean="0"/>
              <a:t>8/3/2018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A4ACF-D8D6-45A3-8A0C-DC611B96D5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71019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t="33175" r="-74" b="4833"/>
          <a:stretch/>
        </p:blipFill>
        <p:spPr>
          <a:xfrm>
            <a:off x="-368220" y="-83976"/>
            <a:ext cx="12560220" cy="6941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96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5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8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74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10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75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0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29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51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49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A4F98-43DF-4E94-B1EA-7C919AEB247C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5" y="6184417"/>
            <a:ext cx="895602" cy="4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6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Lab 1-A: Breaking AES-128</a:t>
            </a:r>
            <a:br>
              <a:rPr lang="en-CA" dirty="0"/>
            </a:br>
            <a:r>
              <a:rPr lang="en-CA" dirty="0"/>
              <a:t>PART B: DPA ATTACK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Module 3.1 from ChipWhisperer.io</a:t>
            </a:r>
          </a:p>
          <a:p>
            <a:endParaRPr lang="en-CA" dirty="0"/>
          </a:p>
          <a:p>
            <a:pPr algn="r"/>
            <a:r>
              <a:rPr lang="en-CA" dirty="0"/>
              <a:t>Trainer: </a:t>
            </a:r>
            <a:r>
              <a:rPr lang="en-CA" b="1" dirty="0"/>
              <a:t>Colin O’Flynn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11" y="6246367"/>
            <a:ext cx="895602" cy="4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0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Open Data, See Power Difference</a:t>
            </a:r>
          </a:p>
          <a:p>
            <a:r>
              <a:rPr lang="en-CA" dirty="0"/>
              <a:t>Perform Basic DPA Attack in Python</a:t>
            </a:r>
          </a:p>
        </p:txBody>
      </p:sp>
    </p:spTree>
    <p:extLst>
      <p:ext uri="{BB962C8B-B14F-4D97-AF65-F5344CB8AC3E}">
        <p14:creationId xmlns:p14="http://schemas.microsoft.com/office/powerpoint/2010/main" val="323678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F8D3-E724-4473-83E8-55CD850C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Starting Script – Open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9F801E-E541-405E-9502-B6440AC38BA2}"/>
              </a:ext>
            </a:extLst>
          </p:cNvPr>
          <p:cNvSpPr/>
          <p:nvPr/>
        </p:nvSpPr>
        <p:spPr>
          <a:xfrm>
            <a:off x="1928070" y="1535796"/>
            <a:ext cx="83358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from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chipwhisperer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common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api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CWCoreAPI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import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CWCoreAPI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from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matplotlib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pylab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import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import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numpy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as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np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cwapi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CWCoreAPI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cwapi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openProject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7F007F"/>
                </a:solidFill>
                <a:latin typeface="Consolas" panose="020B0609020204030204" pitchFamily="49" charset="0"/>
              </a:rPr>
              <a:t>r'E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:\</a:t>
            </a:r>
            <a:r>
              <a:rPr lang="en-CA" dirty="0" err="1">
                <a:solidFill>
                  <a:srgbClr val="7F007F"/>
                </a:solidFill>
                <a:latin typeface="Consolas" panose="020B0609020204030204" pitchFamily="49" charset="0"/>
              </a:rPr>
              <a:t>chipwhisperer_projects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\</a:t>
            </a:r>
            <a:r>
              <a:rPr lang="en-CA" dirty="0" err="1">
                <a:solidFill>
                  <a:srgbClr val="7F007F"/>
                </a:solidFill>
                <a:latin typeface="Consolas" panose="020B0609020204030204" pitchFamily="49" charset="0"/>
              </a:rPr>
              <a:t>tmp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\</a:t>
            </a:r>
            <a:r>
              <a:rPr lang="en-CA" dirty="0" err="1">
                <a:solidFill>
                  <a:srgbClr val="7F007F"/>
                </a:solidFill>
                <a:latin typeface="Consolas" panose="020B0609020204030204" pitchFamily="49" charset="0"/>
              </a:rPr>
              <a:t>dpa_dem.cwp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'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tm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cwapi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project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traceManager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ntraces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tm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numTraces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npoints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tm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numPoints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F8D3-E724-4473-83E8-55CD850C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Extending Script – Plot One Bit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A7D01B-9065-4010-B9EB-EF25D26FEB8E}"/>
              </a:ext>
            </a:extLst>
          </p:cNvPr>
          <p:cNvSpPr/>
          <p:nvPr/>
        </p:nvSpPr>
        <p:spPr>
          <a:xfrm>
            <a:off x="3047999" y="-356651"/>
            <a:ext cx="7564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ACD8F-CB1F-4AC7-A469-E6080FA22D75}"/>
              </a:ext>
            </a:extLst>
          </p:cNvPr>
          <p:cNvSpPr/>
          <p:nvPr/>
        </p:nvSpPr>
        <p:spPr>
          <a:xfrm>
            <a:off x="6336484" y="1158190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#Do each trace loop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for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in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range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ntraces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trace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tm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getTrace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tin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tm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getTextin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if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tin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bytenum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bit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oneguess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trace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numone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else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trace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numzero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+=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     </a:t>
            </a: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oneguess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oneguess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numone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numzero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diff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oneguess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-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zeroguess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T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plot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diff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show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FF02D-171D-4C14-9416-C153C5591BAF}"/>
              </a:ext>
            </a:extLst>
          </p:cNvPr>
          <p:cNvSpPr/>
          <p:nvPr/>
        </p:nvSpPr>
        <p:spPr>
          <a:xfrm>
            <a:off x="631970" y="186335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#We will store 0-guess here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np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npoints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#We will store 1-guess here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oneguess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np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zeros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((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npoints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en-CA" dirty="0"/>
          </a:p>
          <a:p>
            <a:endParaRPr lang="en-CA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prstClr val="black"/>
                </a:solidFill>
                <a:latin typeface="Consolas" panose="020B0609020204030204" pitchFamily="49" charset="0"/>
              </a:rPr>
              <a:t>bytenum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bit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7F7F7F"/>
                </a:solidFill>
                <a:latin typeface="Consolas" panose="020B0609020204030204" pitchFamily="49" charset="0"/>
              </a:rPr>
              <a:t>##BITWISE GUESS STARTS HERE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#Count 1 and 0 for averaging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numone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numzero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9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E4A99-7BBD-4BE8-8048-082AFF5F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Expected Result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B5DEC7-F7A9-4F96-8830-8C4D9A637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891" y="1359159"/>
            <a:ext cx="63627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8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0669-E363-4B0E-B20F-A58D883C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Extending to Multiple Bits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28F2C-9606-4F59-8CD2-0896DE297D1D}"/>
              </a:ext>
            </a:extLst>
          </p:cNvPr>
          <p:cNvSpPr/>
          <p:nvPr/>
        </p:nvSpPr>
        <p:spPr>
          <a:xfrm>
            <a:off x="1345035" y="193105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for bit in range(0, 8):</a:t>
            </a:r>
          </a:p>
          <a:p>
            <a:endParaRPr lang="en-CA" dirty="0"/>
          </a:p>
          <a:p>
            <a:r>
              <a:rPr lang="en-CA" dirty="0"/>
              <a:t>    </a:t>
            </a:r>
            <a:r>
              <a:rPr lang="en-CA" dirty="0" err="1"/>
              <a:t>numone</a:t>
            </a:r>
            <a:r>
              <a:rPr lang="en-CA" dirty="0"/>
              <a:t> = 0</a:t>
            </a:r>
          </a:p>
          <a:p>
            <a:r>
              <a:rPr lang="en-CA" dirty="0"/>
              <a:t>    </a:t>
            </a:r>
            <a:r>
              <a:rPr lang="en-CA" dirty="0" err="1"/>
              <a:t>numzero</a:t>
            </a:r>
            <a:r>
              <a:rPr lang="en-CA" dirty="0"/>
              <a:t> = 0</a:t>
            </a:r>
          </a:p>
          <a:p>
            <a:endParaRPr lang="en-CA" dirty="0"/>
          </a:p>
          <a:p>
            <a:r>
              <a:rPr lang="en-CA" dirty="0"/>
              <a:t>    for n in range(0, </a:t>
            </a:r>
            <a:r>
              <a:rPr lang="en-CA" dirty="0" err="1"/>
              <a:t>ntraces</a:t>
            </a:r>
            <a:r>
              <a:rPr lang="en-CA" dirty="0"/>
              <a:t>):</a:t>
            </a:r>
          </a:p>
          <a:p>
            <a:r>
              <a:rPr lang="en-CA" dirty="0"/>
              <a:t>         ...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A5814-F821-48D0-8C2E-2DE0F714B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400" y="1622035"/>
            <a:ext cx="5603400" cy="468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5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09" y="5277619"/>
            <a:ext cx="11573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This training content is Copyright © NewAE Technology Inc. </a:t>
            </a:r>
            <a:r>
              <a:rPr lang="en-CA"/>
              <a:t>2016-2017. </a:t>
            </a:r>
            <a:r>
              <a:rPr lang="en-CA" dirty="0" err="1"/>
              <a:t>ChipWhisperer</a:t>
            </a:r>
            <a:r>
              <a:rPr lang="en-CA" dirty="0"/>
              <a:t> is a trademark of </a:t>
            </a:r>
            <a:r>
              <a:rPr lang="en-CA" dirty="0" err="1"/>
              <a:t>NewAE</a:t>
            </a:r>
            <a:r>
              <a:rPr lang="en-CA" dirty="0"/>
              <a:t> Technology Inc., registered in the United States of America and Europe. See terms and conditions at ChipWhisperer.io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4AF5BC-DD4A-4747-9604-3E3028ED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189"/>
            <a:ext cx="10515600" cy="1325563"/>
          </a:xfrm>
        </p:spPr>
        <p:txBody>
          <a:bodyPr/>
          <a:lstStyle/>
          <a:p>
            <a:r>
              <a:rPr lang="en-CA" dirty="0"/>
              <a:t>Making Guess from Leakage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F1A14-63E5-41F2-ADCB-4CB39E1F94F2}"/>
              </a:ext>
            </a:extLst>
          </p:cNvPr>
          <p:cNvSpPr/>
          <p:nvPr/>
        </p:nvSpPr>
        <p:spPr>
          <a:xfrm>
            <a:off x="1345034" y="182215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 diff = (</a:t>
            </a:r>
            <a:r>
              <a:rPr lang="en-CA" dirty="0" err="1"/>
              <a:t>oneguess</a:t>
            </a:r>
            <a:r>
              <a:rPr lang="en-CA" dirty="0"/>
              <a:t> - </a:t>
            </a:r>
            <a:r>
              <a:rPr lang="en-CA" dirty="0" err="1"/>
              <a:t>zeroguess</a:t>
            </a:r>
            <a:r>
              <a:rPr lang="en-CA" dirty="0"/>
              <a:t>).T</a:t>
            </a:r>
          </a:p>
          <a:p>
            <a:r>
              <a:rPr lang="en-CA" dirty="0"/>
              <a:t>    </a:t>
            </a:r>
          </a:p>
          <a:p>
            <a:r>
              <a:rPr lang="en-CA" dirty="0"/>
              <a:t>    if diff[235] &gt; 0:</a:t>
            </a:r>
          </a:p>
          <a:p>
            <a:r>
              <a:rPr lang="en-CA" dirty="0"/>
              <a:t>        byte |= (1&lt;&lt; bit)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38E19EAF-7E6A-46B5-81C7-45512719950B}"/>
              </a:ext>
            </a:extLst>
          </p:cNvPr>
          <p:cNvSpPr/>
          <p:nvPr/>
        </p:nvSpPr>
        <p:spPr>
          <a:xfrm>
            <a:off x="5561901" y="1822157"/>
            <a:ext cx="671119" cy="19277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C8A741-2588-4906-BB25-4D4199F320FF}"/>
              </a:ext>
            </a:extLst>
          </p:cNvPr>
          <p:cNvSpPr txBox="1"/>
          <p:nvPr/>
        </p:nvSpPr>
        <p:spPr>
          <a:xfrm>
            <a:off x="6388215" y="2595440"/>
            <a:ext cx="331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Build up byte from this!</a:t>
            </a:r>
          </a:p>
        </p:txBody>
      </p:sp>
    </p:spTree>
    <p:extLst>
      <p:ext uri="{BB962C8B-B14F-4D97-AF65-F5344CB8AC3E}">
        <p14:creationId xmlns:p14="http://schemas.microsoft.com/office/powerpoint/2010/main" val="200408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Adobe Heiti Std R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362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Heiti Std R</vt:lpstr>
      <vt:lpstr>Arial</vt:lpstr>
      <vt:lpstr>Calibri</vt:lpstr>
      <vt:lpstr>Consolas</vt:lpstr>
      <vt:lpstr>Office Theme</vt:lpstr>
      <vt:lpstr>Lab 1-A: Breaking AES-128 PART B: DPA ATTACK</vt:lpstr>
      <vt:lpstr>Objectives</vt:lpstr>
      <vt:lpstr>Starting Script – Open Data</vt:lpstr>
      <vt:lpstr>Extending Script – Plot One Bit</vt:lpstr>
      <vt:lpstr>Expected Result</vt:lpstr>
      <vt:lpstr>Extending to Multiple Bits</vt:lpstr>
      <vt:lpstr>Making Guess from Leakage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NewAE Technology Inc.</dc:creator>
  <cp:lastModifiedBy>Colin O'Flynn</cp:lastModifiedBy>
  <cp:revision>94</cp:revision>
  <cp:lastPrinted>2018-08-04T02:14:37Z</cp:lastPrinted>
  <dcterms:created xsi:type="dcterms:W3CDTF">2016-01-20T19:49:27Z</dcterms:created>
  <dcterms:modified xsi:type="dcterms:W3CDTF">2018-08-04T02:51:01Z</dcterms:modified>
</cp:coreProperties>
</file>